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Crimson Pro Semi Bold" panose="020B0604020202020204" charset="0"/>
      <p:regular r:id="rId12"/>
    </p:embeddedFont>
    <p:embeddedFont>
      <p:font typeface="Heebo" panose="020F0502020204030204" pitchFamily="2" charset="-79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18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3090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Blinkit Sales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Comprehensive insights into sales performance, customer preferences, and outlet effectiveness across the Blinkit platform.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  <a:t>						    -Rosewal Almeida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59415A-B408-ACA0-E214-DAB3B8340AF9}"/>
              </a:ext>
            </a:extLst>
          </p:cNvPr>
          <p:cNvSpPr/>
          <p:nvPr/>
        </p:nvSpPr>
        <p:spPr>
          <a:xfrm>
            <a:off x="11950780" y="7765143"/>
            <a:ext cx="2605314" cy="333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383297"/>
            <a:ext cx="1401128" cy="426244"/>
          </a:xfrm>
          <a:prstGeom prst="roundRect">
            <a:avLst>
              <a:gd name="adj" fmla="val 6386"/>
            </a:avLst>
          </a:prstGeom>
          <a:solidFill>
            <a:srgbClr val="CCD7FF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2451282"/>
            <a:ext cx="112895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 METRICS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35733" y="13637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Performance Overview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83036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$1.20M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455420" y="48621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Total Sales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35257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Revenue generated across all outlets and product categories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35893" y="383036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141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5897523" y="48621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Average Sales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535257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Mean transaction value per item sold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77995" y="3830360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3.9</a:t>
            </a:r>
            <a:endParaRPr lang="en-US" sz="5850" dirty="0"/>
          </a:p>
        </p:txBody>
      </p:sp>
      <p:sp>
        <p:nvSpPr>
          <p:cNvPr id="12" name="Text 10"/>
          <p:cNvSpPr/>
          <p:nvPr/>
        </p:nvSpPr>
        <p:spPr>
          <a:xfrm>
            <a:off x="10339626" y="48621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Average Rating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7995" y="535257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Customer satisfaction score across all products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B4103F-8779-B7CC-1F7C-38150C4740A3}"/>
              </a:ext>
            </a:extLst>
          </p:cNvPr>
          <p:cNvSpPr/>
          <p:nvPr/>
        </p:nvSpPr>
        <p:spPr>
          <a:xfrm>
            <a:off x="11950780" y="7765143"/>
            <a:ext cx="2605314" cy="333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Fat Content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9695"/>
            <a:ext cx="8284131" cy="395847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459361" y="627816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104C"/>
          </a:solidFill>
          <a:ln/>
        </p:spPr>
      </p:sp>
      <p:sp>
        <p:nvSpPr>
          <p:cNvPr id="5" name="Text 2"/>
          <p:cNvSpPr/>
          <p:nvPr/>
        </p:nvSpPr>
        <p:spPr>
          <a:xfrm>
            <a:off x="3747135" y="6278166"/>
            <a:ext cx="111252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Item Count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012055" y="627816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12FDA"/>
          </a:solidFill>
          <a:ln/>
        </p:spPr>
      </p:sp>
      <p:sp>
        <p:nvSpPr>
          <p:cNvPr id="7" name="Text 4"/>
          <p:cNvSpPr/>
          <p:nvPr/>
        </p:nvSpPr>
        <p:spPr>
          <a:xfrm>
            <a:off x="5299829" y="6278166"/>
            <a:ext cx="155674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Sales (Millions)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295227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Preferences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9638943" y="3604379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Low-fat products dominate with 5,089 items generating $0.78M in sales. Regular fat items account for 3,006 products with $0.42M revenue.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8943" y="5260062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Both categories maintain consistent 3.9 average ratings, indicating quality satisfaction across fat content types.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F88A9D-7FDF-54B7-5C5C-B9A1F73282DE}"/>
              </a:ext>
            </a:extLst>
          </p:cNvPr>
          <p:cNvSpPr/>
          <p:nvPr/>
        </p:nvSpPr>
        <p:spPr>
          <a:xfrm>
            <a:off x="11950780" y="7765143"/>
            <a:ext cx="2605314" cy="333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078785"/>
            <a:ext cx="2195751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2150FE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2154389"/>
            <a:ext cx="190833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PRODUCT CATEGORIES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45751" y="1078837"/>
            <a:ext cx="64006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Top Performing Item Types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258" y="3285173"/>
            <a:ext cx="670560" cy="6705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68306" y="3285173"/>
            <a:ext cx="20939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Fruits &amp; Vegetables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868306" y="4129921"/>
            <a:ext cx="20939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1,232 items | $178K sales | 3.9 rating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67" y="3285173"/>
            <a:ext cx="670560" cy="6705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349614" y="3285173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Snack Foods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349614" y="3775591"/>
            <a:ext cx="20940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1,200 items | $175K sales | 3.9 rating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7463" y="3329397"/>
            <a:ext cx="670560" cy="67056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951511" y="3329397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Household Items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951511" y="3819815"/>
            <a:ext cx="20940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910 items | $136K sales | 3.9 rating</a:t>
            </a:r>
            <a:endParaRPr lang="en-US" sz="17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258" y="5309354"/>
            <a:ext cx="670560" cy="6705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868306" y="5309354"/>
            <a:ext cx="2093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Dairy Products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868306" y="5799773"/>
            <a:ext cx="20939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682 items | $101K sales | 3.9 rating</a:t>
            </a:r>
            <a:endParaRPr lang="en-US" sz="1750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5567" y="5309354"/>
            <a:ext cx="670560" cy="67056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349614" y="5309354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Canned Goods</a:t>
            </a:r>
            <a:endParaRPr lang="en-US" sz="2200" dirty="0"/>
          </a:p>
        </p:txBody>
      </p:sp>
      <p:sp>
        <p:nvSpPr>
          <p:cNvPr id="22" name="Text 14"/>
          <p:cNvSpPr/>
          <p:nvPr/>
        </p:nvSpPr>
        <p:spPr>
          <a:xfrm>
            <a:off x="6349614" y="5799773"/>
            <a:ext cx="20940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649 items | $93K sales | 3.9 rating</a:t>
            </a:r>
            <a:endParaRPr lang="en-US" sz="1750" dirty="0"/>
          </a:p>
        </p:txBody>
      </p:sp>
      <p:pic>
        <p:nvPicPr>
          <p:cNvPr id="23" name="Image 3" descr="preencoded.png">
            <a:extLst>
              <a:ext uri="{FF2B5EF4-FFF2-40B4-BE49-F238E27FC236}">
                <a16:creationId xmlns:a16="http://schemas.microsoft.com/office/drawing/2014/main" id="{91806166-5F0F-691B-67FA-F15019A13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7463" y="5309354"/>
            <a:ext cx="670560" cy="670560"/>
          </a:xfrm>
          <a:prstGeom prst="rect">
            <a:avLst/>
          </a:prstGeom>
        </p:spPr>
      </p:pic>
      <p:sp>
        <p:nvSpPr>
          <p:cNvPr id="24" name="Text 9">
            <a:extLst>
              <a:ext uri="{FF2B5EF4-FFF2-40B4-BE49-F238E27FC236}">
                <a16:creationId xmlns:a16="http://schemas.microsoft.com/office/drawing/2014/main" id="{33ACE2BB-89B0-0270-5EFB-BAE666DFC5FD}"/>
              </a:ext>
            </a:extLst>
          </p:cNvPr>
          <p:cNvSpPr/>
          <p:nvPr/>
        </p:nvSpPr>
        <p:spPr>
          <a:xfrm>
            <a:off x="10951511" y="5309354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Frozen Foods</a:t>
            </a:r>
            <a:endParaRPr lang="en-US" sz="2200" dirty="0"/>
          </a:p>
        </p:txBody>
      </p:sp>
      <p:sp>
        <p:nvSpPr>
          <p:cNvPr id="25" name="Text 10">
            <a:extLst>
              <a:ext uri="{FF2B5EF4-FFF2-40B4-BE49-F238E27FC236}">
                <a16:creationId xmlns:a16="http://schemas.microsoft.com/office/drawing/2014/main" id="{54E5D51D-EB0F-FECF-8F03-CC2A8EBDE2B8}"/>
              </a:ext>
            </a:extLst>
          </p:cNvPr>
          <p:cNvSpPr/>
          <p:nvPr/>
        </p:nvSpPr>
        <p:spPr>
          <a:xfrm>
            <a:off x="10951511" y="5799772"/>
            <a:ext cx="20940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856 items | $119K sales | 3.9 rating</a:t>
            </a:r>
            <a:endParaRPr lang="en-US" sz="17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EFB63F-FBED-899F-873E-E306B868781C}"/>
              </a:ext>
            </a:extLst>
          </p:cNvPr>
          <p:cNvSpPr/>
          <p:nvPr/>
        </p:nvSpPr>
        <p:spPr>
          <a:xfrm>
            <a:off x="11950780" y="7765143"/>
            <a:ext cx="2605314" cy="333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59074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Outlet Type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0792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Sales Distribution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060025"/>
            <a:ext cx="420516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Supermarket Type1 outlets lead with $787K in total sales across both fat content categories. Grocery stores generate $151K, while Type2 and Type3 supermarkets contribute $131K and $131K respectively.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441513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Low-fat products consistently outperform regular items across all outlet types, with Type1 supermarkets showing the strongest preference at $508K vs $279K.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81" y="2319695"/>
            <a:ext cx="8284131" cy="3958471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8540829" y="627816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0104C"/>
          </a:solidFill>
          <a:ln/>
        </p:spPr>
      </p:sp>
      <p:sp>
        <p:nvSpPr>
          <p:cNvPr id="8" name="Text 5"/>
          <p:cNvSpPr/>
          <p:nvPr/>
        </p:nvSpPr>
        <p:spPr>
          <a:xfrm>
            <a:off x="8828603" y="6278166"/>
            <a:ext cx="79724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Low Fat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778246" y="627816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12FDA"/>
          </a:solidFill>
          <a:ln/>
        </p:spPr>
      </p:sp>
      <p:sp>
        <p:nvSpPr>
          <p:cNvPr id="10" name="Text 7"/>
          <p:cNvSpPr/>
          <p:nvPr/>
        </p:nvSpPr>
        <p:spPr>
          <a:xfrm>
            <a:off x="10066020" y="6278166"/>
            <a:ext cx="76759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Regular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65A202-D65F-B26C-C810-BDC3FB213CC9}"/>
              </a:ext>
            </a:extLst>
          </p:cNvPr>
          <p:cNvSpPr/>
          <p:nvPr/>
        </p:nvSpPr>
        <p:spPr>
          <a:xfrm>
            <a:off x="11950780" y="7765143"/>
            <a:ext cx="2605314" cy="333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480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Location Type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97029"/>
            <a:ext cx="2367558" cy="3484364"/>
          </a:xfrm>
          <a:prstGeom prst="roundRect">
            <a:avLst>
              <a:gd name="adj" fmla="val 143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123843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Tier 3 Cities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614261"/>
            <a:ext cx="19139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2,793 low-fat items ($472K) and 1,350 regular items ($220K). Highest volume market with strong low-fat preference.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874562" y="2897029"/>
            <a:ext cx="2367558" cy="3484364"/>
          </a:xfrm>
          <a:prstGeom prst="roundRect">
            <a:avLst>
              <a:gd name="adj" fmla="val 143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9101376" y="3123843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Tier 2 Cities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101376" y="3614261"/>
            <a:ext cx="19139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1,553 low-fat items ($248K) and 1,113 regular items ($156K). Balanced distribution with consistent ratings.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468933" y="2897029"/>
            <a:ext cx="2367558" cy="3484364"/>
          </a:xfrm>
          <a:prstGeom prst="roundRect">
            <a:avLst>
              <a:gd name="adj" fmla="val 143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1695748" y="3123843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Tier 1 Cities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695748" y="3614261"/>
            <a:ext cx="19139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743 low-fat items ($58K) and 543 regular items ($46K). Smaller market with proportional sales patterns.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5A47EF-326E-D2BE-9B87-BD5D347557C6}"/>
              </a:ext>
            </a:extLst>
          </p:cNvPr>
          <p:cNvSpPr/>
          <p:nvPr/>
        </p:nvSpPr>
        <p:spPr>
          <a:xfrm>
            <a:off x="11950780" y="7765143"/>
            <a:ext cx="2605314" cy="333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819" y="977253"/>
            <a:ext cx="7138267" cy="1011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599299" y="2654918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68819" y="2654918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5" name="Text 3"/>
          <p:cNvSpPr/>
          <p:nvPr/>
        </p:nvSpPr>
        <p:spPr>
          <a:xfrm>
            <a:off x="948033" y="29122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Expand Low-Fat Range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948033" y="340263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Capitalize on strong customer preference with 63% of items and 65% of sales from low-fat products.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022471" y="2654918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4991991" y="2654918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9" name="Text 7"/>
          <p:cNvSpPr/>
          <p:nvPr/>
        </p:nvSpPr>
        <p:spPr>
          <a:xfrm>
            <a:off x="5371205" y="29122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Focus on Tier 3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71205" y="340263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Prioritize Tier 3 cities where sales volume is highest and customer base most established.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445642" y="2654918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415162" y="2654918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3" name="Text 11"/>
          <p:cNvSpPr/>
          <p:nvPr/>
        </p:nvSpPr>
        <p:spPr>
          <a:xfrm>
            <a:off x="9794377" y="2912212"/>
            <a:ext cx="3066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Optimize Medium Outlets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794377" y="3402630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Medium-sized outlets drive 42% of sales invest in this proven format for expansion.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EFC488-866F-7F62-549F-9A75273B2040}"/>
              </a:ext>
            </a:extLst>
          </p:cNvPr>
          <p:cNvSpPr/>
          <p:nvPr/>
        </p:nvSpPr>
        <p:spPr>
          <a:xfrm>
            <a:off x="11950780" y="7765143"/>
            <a:ext cx="2605314" cy="333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137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Quality Consistency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30436" y="2362676"/>
            <a:ext cx="3828217" cy="4553188"/>
          </a:xfrm>
          <a:prstGeom prst="roundRect">
            <a:avLst>
              <a:gd name="adj" fmla="val 889"/>
            </a:avLst>
          </a:prstGeom>
          <a:solidFill>
            <a:srgbClr val="AFCBF8"/>
          </a:solidFill>
          <a:ln/>
        </p:spPr>
      </p:sp>
      <p:sp>
        <p:nvSpPr>
          <p:cNvPr id="5" name="Text 2"/>
          <p:cNvSpPr/>
          <p:nvPr/>
        </p:nvSpPr>
        <p:spPr>
          <a:xfrm>
            <a:off x="857250" y="2589490"/>
            <a:ext cx="337458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3.9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857250" y="3247192"/>
            <a:ext cx="337458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Universal Rating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857250" y="3899297"/>
            <a:ext cx="33745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Consistent customer satisfaction across all categories, outlet types, and locations.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58949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Insight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4856321" y="3241596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uniform 3.9 rating across 8,095 items, all outlet types, and location tiers demonstrates exceptional operational consistency.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260181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reliability builds customer trust and supports sustainable growth across diverse market segments.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60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94992"/>
            <a:ext cx="36647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794992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$1.20M Total Revenue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542705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Strong performance with consistent quality ratings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794992"/>
            <a:ext cx="36648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794992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Low-Fat Dominance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3542705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65% of sales from health-conscious product choices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752618"/>
            <a:ext cx="36647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475261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Tier 3 Leadership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5500330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Highest volume market driving platform growth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348" y="4752618"/>
            <a:ext cx="36648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4654868" y="475261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8" name="Text 15"/>
          <p:cNvSpPr/>
          <p:nvPr/>
        </p:nvSpPr>
        <p:spPr>
          <a:xfrm>
            <a:off x="5034082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Quality Excellence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034082" y="5500330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3.9 rating maintained across all segments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491</Words>
  <Application>Microsoft Office PowerPoint</Application>
  <PresentationFormat>Custom</PresentationFormat>
  <Paragraphs>79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Heebo</vt:lpstr>
      <vt:lpstr>Arial</vt:lpstr>
      <vt:lpstr>Crimson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Rosewal Almeida</dc:creator>
  <cp:lastModifiedBy>Rosewal Almeida</cp:lastModifiedBy>
  <cp:revision>2</cp:revision>
  <dcterms:created xsi:type="dcterms:W3CDTF">2026-02-12T15:07:24Z</dcterms:created>
  <dcterms:modified xsi:type="dcterms:W3CDTF">2026-02-12T15:13:22Z</dcterms:modified>
</cp:coreProperties>
</file>